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63" r:id="rId2"/>
    <p:sldId id="264" r:id="rId3"/>
  </p:sldIdLst>
  <p:sldSz cx="7772400" cy="10058400"/>
  <p:notesSz cx="6950075" cy="9236075"/>
  <p:embeddedFontLst>
    <p:embeddedFont>
      <p:font typeface="Happy Monkey" panose="020B0604020202020204" charset="0"/>
      <p:regular r:id="rId5"/>
    </p:embeddedFont>
    <p:embeddedFont>
      <p:font typeface="Luckiest Guy" panose="020B0604020202020204" charset="0"/>
      <p:regular r:id="rId6"/>
    </p:embeddedFont>
    <p:embeddedFont>
      <p:font typeface="Pacifico" panose="020B060402020202020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1" d="100"/>
          <a:sy n="81" d="100"/>
        </p:scale>
        <p:origin x="1208" y="-212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3.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ableStyles" Target="tableStyles.xml"/><Relationship Id="rId5" Type="http://schemas.openxmlformats.org/officeDocument/2006/relationships/font" Target="fonts/font1.fntdata"/><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36775" y="692150"/>
            <a:ext cx="2676525" cy="34639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008" y="4387136"/>
            <a:ext cx="5560060" cy="4156234"/>
          </a:xfrm>
          <a:prstGeom prst="rect">
            <a:avLst/>
          </a:prstGeom>
          <a:noFill/>
          <a:ln>
            <a:noFill/>
          </a:ln>
        </p:spPr>
        <p:txBody>
          <a:bodyPr spcFirstLastPara="1" wrap="square" lIns="92476" tIns="92476" rIns="92476" bIns="92476"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SLIDES_API1754961195_102:notes"/>
          <p:cNvSpPr>
            <a:spLocks noGrp="1" noRot="1" noChangeAspect="1"/>
          </p:cNvSpPr>
          <p:nvPr>
            <p:ph type="sldImg" idx="2"/>
          </p:nvPr>
        </p:nvSpPr>
        <p:spPr>
          <a:xfrm>
            <a:off x="2136775" y="692150"/>
            <a:ext cx="2678113" cy="34639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SLIDES_API1754961195_102:notes"/>
          <p:cNvSpPr txBox="1">
            <a:spLocks noGrp="1"/>
          </p:cNvSpPr>
          <p:nvPr>
            <p:ph type="body" idx="1"/>
          </p:nvPr>
        </p:nvSpPr>
        <p:spPr>
          <a:xfrm>
            <a:off x="695008" y="4387136"/>
            <a:ext cx="5560060" cy="4156234"/>
          </a:xfrm>
          <a:prstGeom prst="rect">
            <a:avLst/>
          </a:prstGeom>
        </p:spPr>
        <p:txBody>
          <a:bodyPr spcFirstLastPara="1" wrap="square" lIns="92476" tIns="92476" rIns="92476" bIns="92476"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SLIDES_API1754961195_102:notes"/>
          <p:cNvSpPr>
            <a:spLocks noGrp="1" noRot="1" noChangeAspect="1"/>
          </p:cNvSpPr>
          <p:nvPr>
            <p:ph type="sldImg" idx="2"/>
          </p:nvPr>
        </p:nvSpPr>
        <p:spPr>
          <a:xfrm>
            <a:off x="2136775" y="692150"/>
            <a:ext cx="2678113" cy="34639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SLIDES_API1754961195_102:notes"/>
          <p:cNvSpPr txBox="1">
            <a:spLocks noGrp="1"/>
          </p:cNvSpPr>
          <p:nvPr>
            <p:ph type="body" idx="1"/>
          </p:nvPr>
        </p:nvSpPr>
        <p:spPr>
          <a:xfrm>
            <a:off x="695008" y="4387136"/>
            <a:ext cx="5560060" cy="4156234"/>
          </a:xfrm>
          <a:prstGeom prst="rect">
            <a:avLst/>
          </a:prstGeom>
        </p:spPr>
        <p:txBody>
          <a:bodyPr spcFirstLastPara="1" wrap="square" lIns="92476" tIns="92476" rIns="92476" bIns="92476" anchor="t" anchorCtr="0">
            <a:noAutofit/>
          </a:bodyPr>
          <a:lstStyle/>
          <a:p>
            <a:pPr marL="0" indent="0">
              <a:buNone/>
            </a:pPr>
            <a:endParaRPr/>
          </a:p>
        </p:txBody>
      </p:sp>
    </p:spTree>
    <p:extLst>
      <p:ext uri="{BB962C8B-B14F-4D97-AF65-F5344CB8AC3E}">
        <p14:creationId xmlns:p14="http://schemas.microsoft.com/office/powerpoint/2010/main" val="3152688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a:endParaRPr/>
          </a:p>
        </p:txBody>
      </p:sp>
      <p:sp>
        <p:nvSpPr>
          <p:cNvPr id="11" name="Google Shape;11;p2"/>
          <p:cNvSpPr txBox="1">
            <a:spLocks noGrp="1"/>
          </p:cNvSpPr>
          <p:nvPr>
            <p:ph type="subTitle" idx="1"/>
          </p:nvPr>
        </p:nvSpPr>
        <p:spPr>
          <a:xfrm>
            <a:off x="264945" y="5542289"/>
            <a:ext cx="7242600" cy="15498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113100" tIns="113100" rIns="113100" bIns="113100" anchor="t" anchorCtr="0">
            <a:normAutofit/>
          </a:bodyPr>
          <a:lstStyle>
            <a:lvl1pPr marL="457200" lvl="0" indent="-368300" algn="ctr">
              <a:spcBef>
                <a:spcPts val="0"/>
              </a:spcBef>
              <a:spcAft>
                <a:spcPts val="0"/>
              </a:spcAft>
              <a:buSzPts val="2200"/>
              <a:buChar char="●"/>
              <a:defRPr/>
            </a:lvl1pPr>
            <a:lvl2pPr marL="914400" lvl="1" indent="-336550" algn="ctr">
              <a:spcBef>
                <a:spcPts val="0"/>
              </a:spcBef>
              <a:spcAft>
                <a:spcPts val="0"/>
              </a:spcAft>
              <a:buSzPts val="1700"/>
              <a:buChar char="○"/>
              <a:defRPr/>
            </a:lvl2pPr>
            <a:lvl3pPr marL="1371600" lvl="2" indent="-336550" algn="ctr">
              <a:spcBef>
                <a:spcPts val="0"/>
              </a:spcBef>
              <a:spcAft>
                <a:spcPts val="0"/>
              </a:spcAft>
              <a:buSzPts val="1700"/>
              <a:buChar char="■"/>
              <a:defRPr/>
            </a:lvl3pPr>
            <a:lvl4pPr marL="1828800" lvl="3" indent="-336550" algn="ctr">
              <a:spcBef>
                <a:spcPts val="0"/>
              </a:spcBef>
              <a:spcAft>
                <a:spcPts val="0"/>
              </a:spcAft>
              <a:buSzPts val="1700"/>
              <a:buChar char="●"/>
              <a:defRPr/>
            </a:lvl4pPr>
            <a:lvl5pPr marL="2286000" lvl="4" indent="-336550" algn="ctr">
              <a:spcBef>
                <a:spcPts val="0"/>
              </a:spcBef>
              <a:spcAft>
                <a:spcPts val="0"/>
              </a:spcAft>
              <a:buSzPts val="1700"/>
              <a:buChar char="○"/>
              <a:defRPr/>
            </a:lvl5pPr>
            <a:lvl6pPr marL="2743200" lvl="5" indent="-336550" algn="ctr">
              <a:spcBef>
                <a:spcPts val="0"/>
              </a:spcBef>
              <a:spcAft>
                <a:spcPts val="0"/>
              </a:spcAft>
              <a:buSzPts val="1700"/>
              <a:buChar char="■"/>
              <a:defRPr/>
            </a:lvl6pPr>
            <a:lvl7pPr marL="3200400" lvl="6" indent="-336550" algn="ctr">
              <a:spcBef>
                <a:spcPts val="0"/>
              </a:spcBef>
              <a:spcAft>
                <a:spcPts val="0"/>
              </a:spcAft>
              <a:buSzPts val="1700"/>
              <a:buChar char="●"/>
              <a:defRPr/>
            </a:lvl7pPr>
            <a:lvl8pPr marL="3657600" lvl="7" indent="-336550" algn="ctr">
              <a:spcBef>
                <a:spcPts val="0"/>
              </a:spcBef>
              <a:spcAft>
                <a:spcPts val="0"/>
              </a:spcAft>
              <a:buSzPts val="1700"/>
              <a:buChar char="○"/>
              <a:defRPr/>
            </a:lvl8pPr>
            <a:lvl9pPr marL="4114800" lvl="8" indent="-336550" algn="ctr">
              <a:spcBef>
                <a:spcPts val="0"/>
              </a:spcBef>
              <a:spcAft>
                <a:spcPts val="0"/>
              </a:spcAft>
              <a:buSzPts val="17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113100" tIns="113100" rIns="113100" bIns="113100" anchor="ctr" anchorCtr="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113100" tIns="113100" rIns="113100" bIns="113100" anchor="t"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202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500"/>
          </a:xfrm>
          <a:prstGeom prst="rect">
            <a:avLst/>
          </a:prstGeom>
        </p:spPr>
        <p:txBody>
          <a:bodyPr spcFirstLastPara="1" wrap="square" lIns="113100" tIns="113100" rIns="113100" bIns="113100" anchor="b"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113100" tIns="113100" rIns="113100" bIns="113100" anchor="t" anchorCtr="0">
            <a:normAutofit/>
          </a:bodyPr>
          <a:lstStyle>
            <a:lvl1pPr marL="457200" lvl="0" indent="-323850">
              <a:spcBef>
                <a:spcPts val="0"/>
              </a:spcBef>
              <a:spcAft>
                <a:spcPts val="0"/>
              </a:spcAft>
              <a:buSzPts val="1500"/>
              <a:buChar char="●"/>
              <a:defRPr sz="15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8000100"/>
          </a:xfrm>
          <a:prstGeom prst="rect">
            <a:avLst/>
          </a:prstGeom>
        </p:spPr>
        <p:txBody>
          <a:bodyPr spcFirstLastPara="1" wrap="square" lIns="113100" tIns="113100" rIns="113100" bIns="113100" anchor="ctr" anchorCtr="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a:endParaRPr/>
          </a:p>
        </p:txBody>
      </p:sp>
      <p:sp>
        <p:nvSpPr>
          <p:cNvPr id="39" name="Google Shape;39;p9"/>
          <p:cNvSpPr txBox="1">
            <a:spLocks noGrp="1"/>
          </p:cNvSpPr>
          <p:nvPr>
            <p:ph type="body" idx="2"/>
          </p:nvPr>
        </p:nvSpPr>
        <p:spPr>
          <a:xfrm>
            <a:off x="4198575" y="1415969"/>
            <a:ext cx="3261600" cy="7225800"/>
          </a:xfrm>
          <a:prstGeom prst="rect">
            <a:avLst/>
          </a:prstGeom>
        </p:spPr>
        <p:txBody>
          <a:bodyPr spcFirstLastPara="1" wrap="square" lIns="113100" tIns="113100" rIns="113100" bIns="113100" anchor="ctr"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113100" tIns="113100" rIns="113100" bIns="113100" anchor="ctr" anchorCtr="0">
            <a:normAutofit/>
          </a:bodyPr>
          <a:lstStyle>
            <a:lvl1pPr marL="457200" lvl="0" indent="-228600">
              <a:lnSpc>
                <a:spcPct val="100000"/>
              </a:lnSpc>
              <a:spcBef>
                <a:spcPts val="0"/>
              </a:spcBef>
              <a:spcAft>
                <a:spcPts val="0"/>
              </a:spcAft>
              <a:buSzPts val="22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20200"/>
          </a:xfrm>
          <a:prstGeom prst="rect">
            <a:avLst/>
          </a:prstGeom>
          <a:noFill/>
          <a:ln>
            <a:noFill/>
          </a:ln>
        </p:spPr>
        <p:txBody>
          <a:bodyPr spcFirstLastPara="1" wrap="square" lIns="113100" tIns="113100" rIns="113100" bIns="113100" anchor="t" anchorCtr="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113100" tIns="113100" rIns="113100" bIns="113100" anchor="t" anchorCtr="0">
            <a:normAutofit/>
          </a:bodyPr>
          <a:lstStyle>
            <a:lvl1pPr marL="457200" lvl="0" indent="-368300">
              <a:lnSpc>
                <a:spcPct val="115000"/>
              </a:lnSpc>
              <a:spcBef>
                <a:spcPts val="0"/>
              </a:spcBef>
              <a:spcAft>
                <a:spcPts val="0"/>
              </a:spcAft>
              <a:buClr>
                <a:schemeClr val="dk2"/>
              </a:buClr>
              <a:buSzPts val="2200"/>
              <a:buChar char="●"/>
              <a:defRPr sz="2200">
                <a:solidFill>
                  <a:schemeClr val="dk2"/>
                </a:solidFill>
              </a:defRPr>
            </a:lvl1pPr>
            <a:lvl2pPr marL="914400" lvl="1" indent="-336550">
              <a:lnSpc>
                <a:spcPct val="115000"/>
              </a:lnSpc>
              <a:spcBef>
                <a:spcPts val="0"/>
              </a:spcBef>
              <a:spcAft>
                <a:spcPts val="0"/>
              </a:spcAft>
              <a:buClr>
                <a:schemeClr val="dk2"/>
              </a:buClr>
              <a:buSzPts val="1700"/>
              <a:buChar char="○"/>
              <a:defRPr sz="1700">
                <a:solidFill>
                  <a:schemeClr val="dk2"/>
                </a:solidFill>
              </a:defRPr>
            </a:lvl2pPr>
            <a:lvl3pPr marL="1371600" lvl="2" indent="-336550">
              <a:lnSpc>
                <a:spcPct val="115000"/>
              </a:lnSpc>
              <a:spcBef>
                <a:spcPts val="0"/>
              </a:spcBef>
              <a:spcAft>
                <a:spcPts val="0"/>
              </a:spcAft>
              <a:buClr>
                <a:schemeClr val="dk2"/>
              </a:buClr>
              <a:buSzPts val="1700"/>
              <a:buChar char="■"/>
              <a:defRPr sz="1700">
                <a:solidFill>
                  <a:schemeClr val="dk2"/>
                </a:solidFill>
              </a:defRPr>
            </a:lvl3pPr>
            <a:lvl4pPr marL="1828800" lvl="3" indent="-336550">
              <a:lnSpc>
                <a:spcPct val="115000"/>
              </a:lnSpc>
              <a:spcBef>
                <a:spcPts val="0"/>
              </a:spcBef>
              <a:spcAft>
                <a:spcPts val="0"/>
              </a:spcAft>
              <a:buClr>
                <a:schemeClr val="dk2"/>
              </a:buClr>
              <a:buSzPts val="1700"/>
              <a:buChar char="●"/>
              <a:defRPr sz="1700">
                <a:solidFill>
                  <a:schemeClr val="dk2"/>
                </a:solidFill>
              </a:defRPr>
            </a:lvl4pPr>
            <a:lvl5pPr marL="2286000" lvl="4" indent="-336550">
              <a:lnSpc>
                <a:spcPct val="115000"/>
              </a:lnSpc>
              <a:spcBef>
                <a:spcPts val="0"/>
              </a:spcBef>
              <a:spcAft>
                <a:spcPts val="0"/>
              </a:spcAft>
              <a:buClr>
                <a:schemeClr val="dk2"/>
              </a:buClr>
              <a:buSzPts val="1700"/>
              <a:buChar char="○"/>
              <a:defRPr sz="1700">
                <a:solidFill>
                  <a:schemeClr val="dk2"/>
                </a:solidFill>
              </a:defRPr>
            </a:lvl5pPr>
            <a:lvl6pPr marL="2743200" lvl="5" indent="-336550">
              <a:lnSpc>
                <a:spcPct val="115000"/>
              </a:lnSpc>
              <a:spcBef>
                <a:spcPts val="0"/>
              </a:spcBef>
              <a:spcAft>
                <a:spcPts val="0"/>
              </a:spcAft>
              <a:buClr>
                <a:schemeClr val="dk2"/>
              </a:buClr>
              <a:buSzPts val="1700"/>
              <a:buChar char="■"/>
              <a:defRPr sz="1700">
                <a:solidFill>
                  <a:schemeClr val="dk2"/>
                </a:solidFill>
              </a:defRPr>
            </a:lvl6pPr>
            <a:lvl7pPr marL="3200400" lvl="6" indent="-336550">
              <a:lnSpc>
                <a:spcPct val="115000"/>
              </a:lnSpc>
              <a:spcBef>
                <a:spcPts val="0"/>
              </a:spcBef>
              <a:spcAft>
                <a:spcPts val="0"/>
              </a:spcAft>
              <a:buClr>
                <a:schemeClr val="dk2"/>
              </a:buClr>
              <a:buSzPts val="1700"/>
              <a:buChar char="●"/>
              <a:defRPr sz="1700">
                <a:solidFill>
                  <a:schemeClr val="dk2"/>
                </a:solidFill>
              </a:defRPr>
            </a:lvl7pPr>
            <a:lvl8pPr marL="3657600" lvl="7" indent="-336550">
              <a:lnSpc>
                <a:spcPct val="115000"/>
              </a:lnSpc>
              <a:spcBef>
                <a:spcPts val="0"/>
              </a:spcBef>
              <a:spcAft>
                <a:spcPts val="0"/>
              </a:spcAft>
              <a:buClr>
                <a:schemeClr val="dk2"/>
              </a:buClr>
              <a:buSzPts val="1700"/>
              <a:buChar char="○"/>
              <a:defRPr sz="1700">
                <a:solidFill>
                  <a:schemeClr val="dk2"/>
                </a:solidFill>
              </a:defRPr>
            </a:lvl8pPr>
            <a:lvl9pPr marL="4114800" lvl="8" indent="-336550">
              <a:lnSpc>
                <a:spcPct val="115000"/>
              </a:lnSpc>
              <a:spcBef>
                <a:spcPts val="0"/>
              </a:spcBef>
              <a:spcAft>
                <a:spcPts val="0"/>
              </a:spcAft>
              <a:buClr>
                <a:schemeClr val="dk2"/>
              </a:buClr>
              <a:buSzPts val="1700"/>
              <a:buChar char="■"/>
              <a:defRPr sz="1700">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113100" tIns="113100" rIns="113100" bIns="113100" anchor="ctr" anchorCtr="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2"/>
        <p:cNvGrpSpPr/>
        <p:nvPr/>
      </p:nvGrpSpPr>
      <p:grpSpPr>
        <a:xfrm>
          <a:off x="0" y="0"/>
          <a:ext cx="0" cy="0"/>
          <a:chOff x="0" y="0"/>
          <a:chExt cx="0" cy="0"/>
        </a:xfrm>
      </p:grpSpPr>
      <p:sp>
        <p:nvSpPr>
          <p:cNvPr id="173" name="Google Shape;173;p20"/>
          <p:cNvSpPr txBox="1"/>
          <p:nvPr/>
        </p:nvSpPr>
        <p:spPr>
          <a:xfrm>
            <a:off x="255525" y="1345200"/>
            <a:ext cx="4645800" cy="580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solidFill>
                  <a:schemeClr val="lt1"/>
                </a:solidFill>
                <a:latin typeface="Happy Monkey"/>
                <a:ea typeface="Happy Monkey"/>
                <a:cs typeface="Happy Monkey"/>
                <a:sym typeface="Happy Monkey"/>
              </a:rPr>
              <a:t> Mrs. C. Usauskas</a:t>
            </a:r>
            <a:endParaRPr sz="2800" dirty="0">
              <a:solidFill>
                <a:schemeClr val="lt1"/>
              </a:solidFill>
              <a:latin typeface="Happy Monkey"/>
              <a:ea typeface="Happy Monkey"/>
              <a:cs typeface="Happy Monkey"/>
              <a:sym typeface="Happy Monkey"/>
            </a:endParaRPr>
          </a:p>
        </p:txBody>
      </p:sp>
      <p:sp>
        <p:nvSpPr>
          <p:cNvPr id="174" name="Google Shape;174;p20"/>
          <p:cNvSpPr txBox="1"/>
          <p:nvPr/>
        </p:nvSpPr>
        <p:spPr>
          <a:xfrm>
            <a:off x="4408227" y="1345200"/>
            <a:ext cx="3108648" cy="580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400" dirty="0">
                <a:solidFill>
                  <a:schemeClr val="lt1"/>
                </a:solidFill>
                <a:latin typeface="Happy Monkey"/>
                <a:ea typeface="Happy Monkey"/>
                <a:cs typeface="Happy Monkey"/>
                <a:sym typeface="Happy Monkey"/>
              </a:rPr>
              <a:t>October 16, 2025</a:t>
            </a:r>
            <a:endParaRPr sz="2400" dirty="0">
              <a:solidFill>
                <a:schemeClr val="lt1"/>
              </a:solidFill>
              <a:latin typeface="Happy Monkey"/>
              <a:ea typeface="Happy Monkey"/>
              <a:cs typeface="Happy Monkey"/>
              <a:sym typeface="Happy Monkey"/>
            </a:endParaRPr>
          </a:p>
        </p:txBody>
      </p:sp>
      <p:sp>
        <p:nvSpPr>
          <p:cNvPr id="175" name="Google Shape;175;p20"/>
          <p:cNvSpPr txBox="1"/>
          <p:nvPr/>
        </p:nvSpPr>
        <p:spPr>
          <a:xfrm>
            <a:off x="255525" y="9423975"/>
            <a:ext cx="7261250" cy="45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solidFill>
                  <a:schemeClr val="lt1"/>
                </a:solidFill>
                <a:latin typeface="+mn-lt"/>
                <a:ea typeface="Happy Monkey"/>
                <a:cs typeface="Happy Monkey"/>
                <a:sym typeface="Happy Monkey"/>
              </a:rPr>
              <a:t>773.767.6160 cusauskas@stmarystar</a:t>
            </a:r>
            <a:r>
              <a:rPr lang="en-US" sz="2000" dirty="0">
                <a:solidFill>
                  <a:schemeClr val="lt1"/>
                </a:solidFill>
                <a:latin typeface="+mn-lt"/>
                <a:ea typeface="Happy Monkey"/>
                <a:cs typeface="Happy Monkey"/>
                <a:sym typeface="Happy Monkey"/>
              </a:rPr>
              <a:t>oftheseaschool.org</a:t>
            </a:r>
            <a:endParaRPr sz="2000" dirty="0">
              <a:solidFill>
                <a:schemeClr val="lt1"/>
              </a:solidFill>
              <a:latin typeface="+mn-lt"/>
              <a:ea typeface="Happy Monkey"/>
              <a:cs typeface="Happy Monkey"/>
              <a:sym typeface="Happy Monkey"/>
            </a:endParaRPr>
          </a:p>
        </p:txBody>
      </p:sp>
      <p:sp>
        <p:nvSpPr>
          <p:cNvPr id="176" name="Google Shape;176;p20"/>
          <p:cNvSpPr txBox="1"/>
          <p:nvPr/>
        </p:nvSpPr>
        <p:spPr>
          <a:xfrm>
            <a:off x="299775" y="2552132"/>
            <a:ext cx="4719300" cy="3754656"/>
          </a:xfrm>
          <a:prstGeom prst="rect">
            <a:avLst/>
          </a:prstGeom>
          <a:noFill/>
          <a:ln>
            <a:noFill/>
          </a:ln>
        </p:spPr>
        <p:txBody>
          <a:bodyPr spcFirstLastPara="1" wrap="square" lIns="91425" tIns="91425" rIns="91425" bIns="91425" anchor="t" anchorCtr="0">
            <a:noAutofit/>
          </a:bodyPr>
          <a:lstStyle/>
          <a:p>
            <a:pPr lvl="0"/>
            <a:r>
              <a:rPr lang="en-US" sz="1600" dirty="0"/>
              <a:t>My door is always open, but I encourage parents to first reach out to their child’s homeroom teacher when concerns arise. Our teachers know your child well and are happy to meet before or after school—or connect by phone—to discuss any questions or concerns. A phone conference is often a great place to start. If you have specific assignments or examples you’d like to review, please bring them to the meeting. Together, in the spirit of faith and partnership, we can best support each child’s growth and well-being. To schedule a time to meet with any teacher, either call the school office, email, or send a brief note to school with your child. Be sure to let us know when you are available.</a:t>
            </a:r>
            <a:endParaRPr sz="1450" dirty="0">
              <a:latin typeface="Happy Monkey"/>
              <a:ea typeface="Happy Monkey"/>
              <a:cs typeface="Happy Monkey"/>
              <a:sym typeface="Happy Monkey"/>
            </a:endParaRPr>
          </a:p>
        </p:txBody>
      </p:sp>
      <p:sp>
        <p:nvSpPr>
          <p:cNvPr id="177" name="Google Shape;177;p20"/>
          <p:cNvSpPr txBox="1"/>
          <p:nvPr/>
        </p:nvSpPr>
        <p:spPr>
          <a:xfrm>
            <a:off x="5394658" y="2463375"/>
            <a:ext cx="2110200" cy="2635800"/>
          </a:xfrm>
          <a:prstGeom prst="rect">
            <a:avLst/>
          </a:prstGeom>
          <a:noFill/>
          <a:ln>
            <a:noFill/>
          </a:ln>
        </p:spPr>
        <p:txBody>
          <a:bodyPr spcFirstLastPara="1" wrap="square" lIns="91425" tIns="91425" rIns="91425" bIns="91425" anchor="t" anchorCtr="0">
            <a:noAutofit/>
          </a:bodyPr>
          <a:lstStyle/>
          <a:p>
            <a:pPr lvl="0"/>
            <a:r>
              <a:rPr lang="en-US" sz="1300" dirty="0"/>
              <a:t>To give teachers time to prepare for Family Conferences on Thursday, November 6, the first trimester will end on Monday, October 27. If you have any concerns or would like to review your child’s progress, please check their PowerSchool account. Call Mrs. Lane if you have questions.@ 773.767.6160</a:t>
            </a:r>
            <a:endParaRPr sz="1300" dirty="0">
              <a:latin typeface="Happy Monkey"/>
              <a:ea typeface="Happy Monkey"/>
              <a:cs typeface="Happy Monkey"/>
              <a:sym typeface="Happy Monkey"/>
            </a:endParaRPr>
          </a:p>
        </p:txBody>
      </p:sp>
      <p:sp>
        <p:nvSpPr>
          <p:cNvPr id="178" name="Google Shape;178;p20"/>
          <p:cNvSpPr txBox="1"/>
          <p:nvPr/>
        </p:nvSpPr>
        <p:spPr>
          <a:xfrm>
            <a:off x="5329925" y="5747812"/>
            <a:ext cx="2110200" cy="1321728"/>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latin typeface="Arial" panose="020B0604020202020204" pitchFamily="34" charset="0"/>
                <a:ea typeface="Happy Monkey"/>
                <a:cs typeface="Arial" panose="020B0604020202020204" pitchFamily="34" charset="0"/>
                <a:sym typeface="Happy Monkey"/>
              </a:rPr>
              <a:t>Friday 10/17 Fall</a:t>
            </a:r>
          </a:p>
          <a:p>
            <a:pPr lvl="0" algn="l" rtl="0">
              <a:spcBef>
                <a:spcPts val="0"/>
              </a:spcBef>
              <a:spcAft>
                <a:spcPts val="0"/>
              </a:spcAft>
            </a:pPr>
            <a:r>
              <a:rPr lang="en-US" dirty="0">
                <a:latin typeface="Arial" panose="020B0604020202020204" pitchFamily="34" charset="0"/>
                <a:ea typeface="Happy Monkey"/>
                <a:cs typeface="Arial" panose="020B0604020202020204" pitchFamily="34" charset="0"/>
                <a:sym typeface="Happy Monkey"/>
              </a:rPr>
              <a:t>       R</a:t>
            </a:r>
            <a:r>
              <a:rPr lang="en" dirty="0">
                <a:latin typeface="Arial" panose="020B0604020202020204" pitchFamily="34" charset="0"/>
                <a:ea typeface="Happy Monkey"/>
                <a:cs typeface="Arial" panose="020B0604020202020204" pitchFamily="34" charset="0"/>
                <a:sym typeface="Happy Monkey"/>
              </a:rPr>
              <a:t>etakes</a:t>
            </a:r>
          </a:p>
          <a:p>
            <a:pPr lvl="0" algn="l" rtl="0">
              <a:spcBef>
                <a:spcPts val="0"/>
              </a:spcBef>
              <a:spcAft>
                <a:spcPts val="0"/>
              </a:spcAft>
            </a:pPr>
            <a:r>
              <a:rPr lang="en" dirty="0">
                <a:latin typeface="Arial" panose="020B0604020202020204" pitchFamily="34" charset="0"/>
                <a:ea typeface="Happy Monkey"/>
                <a:cs typeface="Arial" panose="020B0604020202020204" pitchFamily="34" charset="0"/>
                <a:sym typeface="Happy Monkey"/>
              </a:rPr>
              <a:t>       Krispy Kreme  </a:t>
            </a:r>
          </a:p>
          <a:p>
            <a:pPr lvl="0" algn="l" rtl="0">
              <a:spcBef>
                <a:spcPts val="0"/>
              </a:spcBef>
              <a:spcAft>
                <a:spcPts val="0"/>
              </a:spcAft>
            </a:pPr>
            <a:r>
              <a:rPr lang="en" dirty="0">
                <a:latin typeface="Arial" panose="020B0604020202020204" pitchFamily="34" charset="0"/>
                <a:ea typeface="Happy Monkey"/>
                <a:cs typeface="Arial" panose="020B0604020202020204" pitchFamily="34" charset="0"/>
                <a:sym typeface="Happy Monkey"/>
              </a:rPr>
              <a:t>       donut orders due</a:t>
            </a:r>
          </a:p>
          <a:p>
            <a:pPr marL="285750" lvl="0" indent="-285750" algn="l" rtl="0">
              <a:spcBef>
                <a:spcPts val="0"/>
              </a:spcBef>
              <a:spcAft>
                <a:spcPts val="0"/>
              </a:spcAft>
              <a:buFont typeface="Arial" panose="020B0604020202020204" pitchFamily="34" charset="0"/>
              <a:buChar char="•"/>
            </a:pPr>
            <a:r>
              <a:rPr lang="en" dirty="0">
                <a:latin typeface="Arial" panose="020B0604020202020204" pitchFamily="34" charset="0"/>
                <a:ea typeface="Happy Monkey"/>
                <a:cs typeface="Arial" panose="020B0604020202020204" pitchFamily="34" charset="0"/>
                <a:sym typeface="Happy Monkey"/>
              </a:rPr>
              <a:t>Turn in photos of </a:t>
            </a:r>
            <a:r>
              <a:rPr lang="en-US" dirty="0">
                <a:latin typeface="Arial" panose="020B0604020202020204" pitchFamily="34" charset="0"/>
                <a:ea typeface="Happy Monkey"/>
                <a:cs typeface="Arial" panose="020B0604020202020204" pitchFamily="34" charset="0"/>
                <a:sym typeface="Happy Monkey"/>
              </a:rPr>
              <a:t>your loved ones you wish to be remembered in our school ofrenda (altar)</a:t>
            </a:r>
            <a:r>
              <a:rPr lang="en" dirty="0">
                <a:latin typeface="Arial" panose="020B0604020202020204" pitchFamily="34" charset="0"/>
                <a:ea typeface="Happy Monkey"/>
                <a:cs typeface="Arial" panose="020B0604020202020204" pitchFamily="34" charset="0"/>
                <a:sym typeface="Happy Monkey"/>
              </a:rPr>
              <a:t> b</a:t>
            </a:r>
            <a:r>
              <a:rPr lang="en-US" dirty="0">
                <a:latin typeface="Arial" panose="020B0604020202020204" pitchFamily="34" charset="0"/>
                <a:ea typeface="Happy Monkey"/>
                <a:cs typeface="Arial" panose="020B0604020202020204" pitchFamily="34" charset="0"/>
                <a:sym typeface="Happy Monkey"/>
              </a:rPr>
              <a:t>y</a:t>
            </a:r>
            <a:r>
              <a:rPr lang="en" dirty="0">
                <a:latin typeface="Arial" panose="020B0604020202020204" pitchFamily="34" charset="0"/>
                <a:ea typeface="Happy Monkey"/>
                <a:cs typeface="Arial" panose="020B0604020202020204" pitchFamily="34" charset="0"/>
                <a:sym typeface="Happy Monkey"/>
              </a:rPr>
              <a:t> 10/21</a:t>
            </a:r>
          </a:p>
          <a:p>
            <a:pPr marL="285750" lvl="0" indent="-285750" algn="l" rtl="0">
              <a:spcBef>
                <a:spcPts val="0"/>
              </a:spcBef>
              <a:spcAft>
                <a:spcPts val="0"/>
              </a:spcAft>
              <a:buFont typeface="Arial" panose="020B0604020202020204" pitchFamily="34" charset="0"/>
              <a:buChar char="•"/>
            </a:pPr>
            <a:r>
              <a:rPr lang="en" dirty="0">
                <a:latin typeface="Arial" panose="020B0604020202020204" pitchFamily="34" charset="0"/>
                <a:ea typeface="Happy Monkey"/>
                <a:cs typeface="Arial" panose="020B0604020202020204" pitchFamily="34" charset="0"/>
                <a:sym typeface="Happy Monkey"/>
              </a:rPr>
              <a:t>Send gently used or new socks the homeless or needy - SOCKTO</a:t>
            </a:r>
            <a:r>
              <a:rPr lang="en-US" dirty="0">
                <a:latin typeface="Arial" panose="020B0604020202020204" pitchFamily="34" charset="0"/>
                <a:ea typeface="Happy Monkey"/>
                <a:cs typeface="Arial" panose="020B0604020202020204" pitchFamily="34" charset="0"/>
                <a:sym typeface="Happy Monkey"/>
              </a:rPr>
              <a:t>BER collection due by 10/31</a:t>
            </a:r>
            <a:endParaRPr lang="en" dirty="0">
              <a:latin typeface="Arial" panose="020B0604020202020204" pitchFamily="34" charset="0"/>
              <a:ea typeface="Happy Monkey"/>
              <a:cs typeface="Arial" panose="020B0604020202020204" pitchFamily="34" charset="0"/>
              <a:sym typeface="Happy Monkey"/>
            </a:endParaRPr>
          </a:p>
          <a:p>
            <a:pPr marL="285750" lvl="0" indent="-285750" algn="l" rtl="0">
              <a:spcBef>
                <a:spcPts val="0"/>
              </a:spcBef>
              <a:spcAft>
                <a:spcPts val="0"/>
              </a:spcAft>
              <a:buFont typeface="Arial" panose="020B0604020202020204" pitchFamily="34" charset="0"/>
              <a:buChar char="•"/>
            </a:pPr>
            <a:endParaRPr dirty="0">
              <a:latin typeface="Happy Monkey"/>
              <a:ea typeface="Happy Monkey"/>
              <a:cs typeface="Happy Monkey"/>
              <a:sym typeface="Happy Monkey"/>
            </a:endParaRPr>
          </a:p>
        </p:txBody>
      </p:sp>
      <p:sp>
        <p:nvSpPr>
          <p:cNvPr id="179" name="Google Shape;179;p20"/>
          <p:cNvSpPr txBox="1"/>
          <p:nvPr/>
        </p:nvSpPr>
        <p:spPr>
          <a:xfrm>
            <a:off x="1750075" y="6766100"/>
            <a:ext cx="3245700" cy="2461200"/>
          </a:xfrm>
          <a:prstGeom prst="rect">
            <a:avLst/>
          </a:prstGeom>
          <a:noFill/>
          <a:ln>
            <a:noFill/>
          </a:ln>
        </p:spPr>
        <p:txBody>
          <a:bodyPr spcFirstLastPara="1" wrap="square" lIns="91425" tIns="91425" rIns="91425" bIns="91425" anchor="t" anchorCtr="0">
            <a:noAutofit/>
          </a:bodyPr>
          <a:lstStyle/>
          <a:p>
            <a:pPr lvl="0"/>
            <a:r>
              <a:rPr lang="en-US" dirty="0"/>
              <a:t>The Big Shoulders Fund Sullivan Principals Cohort met and felt called to act against violence and the immigration crisis. As Catholic leaders, we will lead with faith, gathering our schools each Friday in October at 2:00 p.m. to pray for peace—in our communities, our city, our nation, and our world. Together, we lift our prayers, trusting they will be heard by Him.</a:t>
            </a:r>
            <a:endParaRPr dirty="0">
              <a:latin typeface="Happy Monkey"/>
              <a:ea typeface="Happy Monkey"/>
              <a:cs typeface="Happy Monkey"/>
              <a:sym typeface="Happy Monkey"/>
            </a:endParaRPr>
          </a:p>
        </p:txBody>
      </p:sp>
      <p:sp>
        <p:nvSpPr>
          <p:cNvPr id="180" name="Google Shape;180;p20"/>
          <p:cNvSpPr txBox="1"/>
          <p:nvPr/>
        </p:nvSpPr>
        <p:spPr>
          <a:xfrm>
            <a:off x="525075" y="2040900"/>
            <a:ext cx="4169756" cy="511232"/>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dirty="0">
                <a:latin typeface="Pacifico"/>
                <a:ea typeface="Luckiest Guy"/>
                <a:cs typeface="Luckiest Guy"/>
                <a:sym typeface="Pacifico"/>
              </a:rPr>
              <a:t>What to do when you have classrom concerns</a:t>
            </a:r>
            <a:endParaRPr sz="2200" dirty="0">
              <a:latin typeface="Luckiest Guy"/>
              <a:ea typeface="Luckiest Guy"/>
              <a:cs typeface="Luckiest Guy"/>
              <a:sym typeface="Luckiest Guy"/>
            </a:endParaRPr>
          </a:p>
        </p:txBody>
      </p:sp>
      <p:sp>
        <p:nvSpPr>
          <p:cNvPr id="181" name="Google Shape;181;p20"/>
          <p:cNvSpPr txBox="1"/>
          <p:nvPr/>
        </p:nvSpPr>
        <p:spPr>
          <a:xfrm>
            <a:off x="5452652" y="2040900"/>
            <a:ext cx="1425900" cy="333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latin typeface="Pacifico"/>
                <a:ea typeface="Luckiest Guy"/>
                <a:cs typeface="Luckiest Guy"/>
                <a:sym typeface="Pacifico"/>
              </a:rPr>
              <a:t>Calendar</a:t>
            </a:r>
            <a:endParaRPr sz="2400" dirty="0">
              <a:latin typeface="Luckiest Guy"/>
              <a:ea typeface="Luckiest Guy"/>
              <a:cs typeface="Luckiest Guy"/>
              <a:sym typeface="Luckiest Guy"/>
            </a:endParaRPr>
          </a:p>
        </p:txBody>
      </p:sp>
      <p:sp>
        <p:nvSpPr>
          <p:cNvPr id="182" name="Google Shape;182;p20"/>
          <p:cNvSpPr txBox="1"/>
          <p:nvPr/>
        </p:nvSpPr>
        <p:spPr>
          <a:xfrm>
            <a:off x="5568425" y="2297325"/>
            <a:ext cx="1472400" cy="3333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400" dirty="0">
                <a:latin typeface="Luckiest Guy"/>
                <a:ea typeface="Luckiest Guy"/>
                <a:cs typeface="Luckiest Guy"/>
                <a:sym typeface="Luckiest Guy"/>
              </a:rPr>
              <a:t>Change</a:t>
            </a:r>
            <a:endParaRPr sz="2400" dirty="0">
              <a:latin typeface="Luckiest Guy"/>
              <a:ea typeface="Luckiest Guy"/>
              <a:cs typeface="Luckiest Guy"/>
              <a:sym typeface="Luckiest Guy"/>
            </a:endParaRPr>
          </a:p>
        </p:txBody>
      </p:sp>
      <p:sp>
        <p:nvSpPr>
          <p:cNvPr id="183" name="Google Shape;183;p20"/>
          <p:cNvSpPr txBox="1"/>
          <p:nvPr/>
        </p:nvSpPr>
        <p:spPr>
          <a:xfrm>
            <a:off x="5517350" y="5380125"/>
            <a:ext cx="1425900" cy="333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000" dirty="0">
                <a:latin typeface="Pacifico"/>
                <a:ea typeface="Luckiest Guy"/>
                <a:cs typeface="Luckiest Guy"/>
                <a:sym typeface="Pacifico"/>
              </a:rPr>
              <a:t>Save the</a:t>
            </a:r>
            <a:endParaRPr sz="2000" dirty="0">
              <a:latin typeface="Luckiest Guy"/>
              <a:ea typeface="Luckiest Guy"/>
              <a:cs typeface="Luckiest Guy"/>
              <a:sym typeface="Luckiest Guy"/>
            </a:endParaRPr>
          </a:p>
        </p:txBody>
      </p:sp>
      <p:sp>
        <p:nvSpPr>
          <p:cNvPr id="184" name="Google Shape;184;p20"/>
          <p:cNvSpPr txBox="1"/>
          <p:nvPr/>
        </p:nvSpPr>
        <p:spPr>
          <a:xfrm>
            <a:off x="5713558" y="5563969"/>
            <a:ext cx="1472400" cy="333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latin typeface="Luckiest Guy"/>
                <a:ea typeface="Luckiest Guy"/>
                <a:cs typeface="Luckiest Guy"/>
                <a:sym typeface="Luckiest Guy"/>
              </a:rPr>
              <a:t>Date</a:t>
            </a:r>
            <a:endParaRPr sz="2000" dirty="0">
              <a:latin typeface="Luckiest Guy"/>
              <a:ea typeface="Luckiest Guy"/>
              <a:cs typeface="Luckiest Guy"/>
              <a:sym typeface="Luckiest Guy"/>
            </a:endParaRPr>
          </a:p>
        </p:txBody>
      </p:sp>
      <p:sp>
        <p:nvSpPr>
          <p:cNvPr id="185" name="Google Shape;185;p20"/>
          <p:cNvSpPr txBox="1"/>
          <p:nvPr/>
        </p:nvSpPr>
        <p:spPr>
          <a:xfrm>
            <a:off x="1905299" y="6458725"/>
            <a:ext cx="3040275" cy="47433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latin typeface="Pacifico"/>
                <a:ea typeface="Pacifico"/>
                <a:cs typeface="Pacifico"/>
                <a:sym typeface="Pacifico"/>
              </a:rPr>
              <a:t>Prayerful Fridays</a:t>
            </a:r>
            <a:endParaRPr sz="2400" dirty="0">
              <a:latin typeface="Luckiest Guy"/>
              <a:ea typeface="Luckiest Guy"/>
              <a:cs typeface="Luckiest Guy"/>
              <a:sym typeface="Luckiest Guy"/>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2"/>
        <p:cNvGrpSpPr/>
        <p:nvPr/>
      </p:nvGrpSpPr>
      <p:grpSpPr>
        <a:xfrm>
          <a:off x="0" y="0"/>
          <a:ext cx="0" cy="0"/>
          <a:chOff x="0" y="0"/>
          <a:chExt cx="0" cy="0"/>
        </a:xfrm>
      </p:grpSpPr>
      <p:sp>
        <p:nvSpPr>
          <p:cNvPr id="173" name="Google Shape;173;p20"/>
          <p:cNvSpPr txBox="1"/>
          <p:nvPr/>
        </p:nvSpPr>
        <p:spPr>
          <a:xfrm>
            <a:off x="255525" y="1345200"/>
            <a:ext cx="4645800" cy="580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solidFill>
                  <a:schemeClr val="lt1"/>
                </a:solidFill>
                <a:latin typeface="Happy Monkey"/>
                <a:ea typeface="Happy Monkey"/>
                <a:cs typeface="Happy Monkey"/>
                <a:sym typeface="Happy Monkey"/>
              </a:rPr>
              <a:t> </a:t>
            </a:r>
            <a:r>
              <a:rPr lang="en-US" sz="2800" dirty="0" err="1">
                <a:solidFill>
                  <a:schemeClr val="lt1"/>
                </a:solidFill>
                <a:latin typeface="Happy Monkey"/>
                <a:ea typeface="Happy Monkey"/>
                <a:cs typeface="Happy Monkey"/>
                <a:sym typeface="Happy Monkey"/>
              </a:rPr>
              <a:t>Sra</a:t>
            </a:r>
            <a:r>
              <a:rPr lang="en" sz="2800" dirty="0">
                <a:solidFill>
                  <a:schemeClr val="lt1"/>
                </a:solidFill>
                <a:latin typeface="Happy Monkey"/>
                <a:ea typeface="Happy Monkey"/>
                <a:cs typeface="Happy Monkey"/>
                <a:sym typeface="Happy Monkey"/>
              </a:rPr>
              <a:t>. C. Usauskas</a:t>
            </a:r>
            <a:endParaRPr sz="2800" dirty="0">
              <a:solidFill>
                <a:schemeClr val="lt1"/>
              </a:solidFill>
              <a:latin typeface="Happy Monkey"/>
              <a:ea typeface="Happy Monkey"/>
              <a:cs typeface="Happy Monkey"/>
              <a:sym typeface="Happy Monkey"/>
            </a:endParaRPr>
          </a:p>
        </p:txBody>
      </p:sp>
      <p:sp>
        <p:nvSpPr>
          <p:cNvPr id="174" name="Google Shape;174;p20"/>
          <p:cNvSpPr txBox="1"/>
          <p:nvPr/>
        </p:nvSpPr>
        <p:spPr>
          <a:xfrm>
            <a:off x="3949262" y="1345200"/>
            <a:ext cx="3567613" cy="580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400" dirty="0">
                <a:solidFill>
                  <a:schemeClr val="lt1"/>
                </a:solidFill>
                <a:latin typeface="Happy Monkey"/>
                <a:ea typeface="Happy Monkey"/>
                <a:cs typeface="Happy Monkey"/>
                <a:sym typeface="Happy Monkey"/>
              </a:rPr>
              <a:t>16 </a:t>
            </a:r>
            <a:r>
              <a:rPr lang="en-US" sz="2400" dirty="0">
                <a:solidFill>
                  <a:schemeClr val="lt1"/>
                </a:solidFill>
                <a:latin typeface="Happy Monkey"/>
                <a:ea typeface="Happy Monkey"/>
                <a:cs typeface="Happy Monkey"/>
                <a:sym typeface="Happy Monkey"/>
              </a:rPr>
              <a:t>de </a:t>
            </a:r>
            <a:r>
              <a:rPr lang="en-US" sz="2400" dirty="0" err="1">
                <a:solidFill>
                  <a:schemeClr val="lt1"/>
                </a:solidFill>
                <a:latin typeface="Happy Monkey"/>
                <a:ea typeface="Happy Monkey"/>
                <a:cs typeface="Happy Monkey"/>
                <a:sym typeface="Happy Monkey"/>
              </a:rPr>
              <a:t>Octubre</a:t>
            </a:r>
            <a:r>
              <a:rPr lang="en-US" sz="2400" dirty="0">
                <a:solidFill>
                  <a:schemeClr val="lt1"/>
                </a:solidFill>
                <a:latin typeface="Happy Monkey"/>
                <a:ea typeface="Happy Monkey"/>
                <a:cs typeface="Happy Monkey"/>
                <a:sym typeface="Happy Monkey"/>
              </a:rPr>
              <a:t> de </a:t>
            </a:r>
            <a:r>
              <a:rPr lang="en" sz="2400" dirty="0">
                <a:solidFill>
                  <a:schemeClr val="lt1"/>
                </a:solidFill>
                <a:latin typeface="Happy Monkey"/>
                <a:ea typeface="Happy Monkey"/>
                <a:cs typeface="Happy Monkey"/>
                <a:sym typeface="Happy Monkey"/>
              </a:rPr>
              <a:t>2025</a:t>
            </a:r>
            <a:endParaRPr sz="2400" dirty="0">
              <a:solidFill>
                <a:schemeClr val="lt1"/>
              </a:solidFill>
              <a:latin typeface="Happy Monkey"/>
              <a:ea typeface="Happy Monkey"/>
              <a:cs typeface="Happy Monkey"/>
              <a:sym typeface="Happy Monkey"/>
            </a:endParaRPr>
          </a:p>
        </p:txBody>
      </p:sp>
      <p:sp>
        <p:nvSpPr>
          <p:cNvPr id="175" name="Google Shape;175;p20"/>
          <p:cNvSpPr txBox="1"/>
          <p:nvPr/>
        </p:nvSpPr>
        <p:spPr>
          <a:xfrm>
            <a:off x="255525" y="9423975"/>
            <a:ext cx="7261250" cy="45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solidFill>
                  <a:schemeClr val="lt1"/>
                </a:solidFill>
                <a:latin typeface="+mn-lt"/>
                <a:ea typeface="Happy Monkey"/>
                <a:cs typeface="Happy Monkey"/>
                <a:sym typeface="Happy Monkey"/>
              </a:rPr>
              <a:t>773.767.6160 cusauskas@stmarystar</a:t>
            </a:r>
            <a:r>
              <a:rPr lang="en-US" sz="2000" dirty="0">
                <a:solidFill>
                  <a:schemeClr val="lt1"/>
                </a:solidFill>
                <a:latin typeface="+mn-lt"/>
                <a:ea typeface="Happy Monkey"/>
                <a:cs typeface="Happy Monkey"/>
                <a:sym typeface="Happy Monkey"/>
              </a:rPr>
              <a:t>oftheseaschool.org</a:t>
            </a:r>
            <a:endParaRPr sz="2000" dirty="0">
              <a:solidFill>
                <a:schemeClr val="lt1"/>
              </a:solidFill>
              <a:latin typeface="+mn-lt"/>
              <a:ea typeface="Happy Monkey"/>
              <a:cs typeface="Happy Monkey"/>
              <a:sym typeface="Happy Monkey"/>
            </a:endParaRPr>
          </a:p>
        </p:txBody>
      </p:sp>
      <p:sp>
        <p:nvSpPr>
          <p:cNvPr id="176" name="Google Shape;176;p20"/>
          <p:cNvSpPr txBox="1"/>
          <p:nvPr/>
        </p:nvSpPr>
        <p:spPr>
          <a:xfrm>
            <a:off x="260188" y="2122675"/>
            <a:ext cx="4840716" cy="3754656"/>
          </a:xfrm>
          <a:prstGeom prst="rect">
            <a:avLst/>
          </a:prstGeom>
          <a:noFill/>
          <a:ln>
            <a:noFill/>
          </a:ln>
        </p:spPr>
        <p:txBody>
          <a:bodyPr spcFirstLastPara="1" wrap="square" lIns="91425" tIns="91425" rIns="91425" bIns="91425" anchor="t" anchorCtr="0">
            <a:noAutofit/>
          </a:bodyPr>
          <a:lstStyle/>
          <a:p>
            <a:pPr lvl="0"/>
            <a:r>
              <a:rPr lang="es-ES" sz="1600" dirty="0"/>
              <a:t>Mi puerta siempre está abierta, pero animo a los padres a que primero se comuniquen con el maestro de su hijo si tienen alguna inquietud. Nuestros maestros conocen bien a su hijo y estarán encantados de reunirse antes o después de clases, o de comunicarse por teléfono, para hablar sobre cualquier pregunta o inquietud. Una conferencia telefónica suele ser un buen punto de partida. Si tiene tareas o ejemplos específicos que le gustaría revisar, por favor, tráigalos a la reunión. Juntos, con un espíritu de fe y colaboración, podemos apoyar mejor el crecimiento y el bienestar de cada niño. Para programar una reunión con cualquier maestro, llame a la secretaría de la escuela, envíe un correo electrónico o envíe una breve nota a la escuela con su hijo. Asegúrese de avisarnos cuándo estará disponible.</a:t>
            </a:r>
            <a:endParaRPr sz="1450" dirty="0">
              <a:latin typeface="Happy Monkey"/>
              <a:ea typeface="Happy Monkey"/>
              <a:cs typeface="Happy Monkey"/>
              <a:sym typeface="Happy Monkey"/>
            </a:endParaRPr>
          </a:p>
        </p:txBody>
      </p:sp>
      <p:sp>
        <p:nvSpPr>
          <p:cNvPr id="177" name="Google Shape;177;p20"/>
          <p:cNvSpPr txBox="1"/>
          <p:nvPr/>
        </p:nvSpPr>
        <p:spPr>
          <a:xfrm>
            <a:off x="5329925" y="2357287"/>
            <a:ext cx="2235852" cy="2635800"/>
          </a:xfrm>
          <a:prstGeom prst="rect">
            <a:avLst/>
          </a:prstGeom>
          <a:noFill/>
          <a:ln>
            <a:noFill/>
          </a:ln>
        </p:spPr>
        <p:txBody>
          <a:bodyPr spcFirstLastPara="1" wrap="square" lIns="91425" tIns="91425" rIns="91425" bIns="91425" anchor="t" anchorCtr="0">
            <a:noAutofit/>
          </a:bodyPr>
          <a:lstStyle/>
          <a:p>
            <a:pPr lvl="0"/>
            <a:r>
              <a:rPr lang="es-ES" sz="1300" dirty="0"/>
              <a:t>Para que los maestros tengan tiempo de prepararse para las Conferencias Familiares del jueves 6 de noviembre, el primer trimestre terminará el lunes 27 de octubre. Si tiene alguna inquietud o desea revisar el progreso de su hijo, consulte su cuenta de </a:t>
            </a:r>
            <a:r>
              <a:rPr lang="es-ES" sz="1300" dirty="0" err="1"/>
              <a:t>PowerSchool</a:t>
            </a:r>
            <a:r>
              <a:rPr lang="es-ES" sz="1300" dirty="0"/>
              <a:t>. Si tiene alguna pregunta, llame a la Sra. Lane al 773.767.6160.</a:t>
            </a:r>
            <a:endParaRPr sz="1300" dirty="0">
              <a:latin typeface="Happy Monkey"/>
              <a:ea typeface="Happy Monkey"/>
              <a:cs typeface="Happy Monkey"/>
              <a:sym typeface="Happy Monkey"/>
            </a:endParaRPr>
          </a:p>
        </p:txBody>
      </p:sp>
      <p:sp>
        <p:nvSpPr>
          <p:cNvPr id="178" name="Google Shape;178;p20"/>
          <p:cNvSpPr txBox="1"/>
          <p:nvPr/>
        </p:nvSpPr>
        <p:spPr>
          <a:xfrm>
            <a:off x="4999483" y="5635370"/>
            <a:ext cx="2512729" cy="1321728"/>
          </a:xfrm>
          <a:prstGeom prst="rect">
            <a:avLst/>
          </a:prstGeom>
          <a:noFill/>
          <a:ln>
            <a:noFill/>
          </a:ln>
        </p:spPr>
        <p:txBody>
          <a:bodyPr spcFirstLastPara="1" wrap="square" lIns="91425" tIns="91425" rIns="91425" bIns="91425" anchor="t" anchorCtr="0">
            <a:noAutofit/>
          </a:bodyPr>
          <a:lstStyle/>
          <a:p>
            <a:pPr marL="285750" lvl="0" indent="-285750">
              <a:buFont typeface="Arial" panose="020B0604020202020204" pitchFamily="34" charset="0"/>
              <a:buChar char="•"/>
            </a:pPr>
            <a:r>
              <a:rPr lang="es-ES" dirty="0">
                <a:latin typeface="Arial" panose="020B0604020202020204" pitchFamily="34" charset="0"/>
                <a:ea typeface="Happy Monkey"/>
                <a:cs typeface="Arial" panose="020B0604020202020204" pitchFamily="34" charset="0"/>
                <a:sym typeface="Happy Monkey"/>
              </a:rPr>
              <a:t>10/17 Fotos de retoma de Otoño</a:t>
            </a:r>
          </a:p>
          <a:p>
            <a:pPr marL="285750" lvl="0" indent="-285750">
              <a:buFont typeface="Arial" panose="020B0604020202020204" pitchFamily="34" charset="0"/>
              <a:buChar char="•"/>
            </a:pPr>
            <a:r>
              <a:rPr lang="es-ES" dirty="0">
                <a:latin typeface="Arial" panose="020B0604020202020204" pitchFamily="34" charset="0"/>
                <a:ea typeface="Happy Monkey"/>
                <a:cs typeface="Arial" panose="020B0604020202020204" pitchFamily="34" charset="0"/>
                <a:sym typeface="Happy Monkey"/>
              </a:rPr>
              <a:t>Krispy </a:t>
            </a:r>
            <a:r>
              <a:rPr lang="es-ES" dirty="0" err="1">
                <a:latin typeface="Arial" panose="020B0604020202020204" pitchFamily="34" charset="0"/>
                <a:ea typeface="Happy Monkey"/>
                <a:cs typeface="Arial" panose="020B0604020202020204" pitchFamily="34" charset="0"/>
                <a:sym typeface="Happy Monkey"/>
              </a:rPr>
              <a:t>Kreme</a:t>
            </a:r>
            <a:r>
              <a:rPr lang="es-ES" dirty="0">
                <a:latin typeface="Arial" panose="020B0604020202020204" pitchFamily="34" charset="0"/>
                <a:ea typeface="Happy Monkey"/>
                <a:cs typeface="Arial" panose="020B0604020202020204" pitchFamily="34" charset="0"/>
                <a:sym typeface="Happy Monkey"/>
              </a:rPr>
              <a:t> Fecha límite para pedidos donas</a:t>
            </a:r>
          </a:p>
          <a:p>
            <a:pPr marL="285750" lvl="0" indent="-285750">
              <a:buFont typeface="Arial" panose="020B0604020202020204" pitchFamily="34" charset="0"/>
              <a:buChar char="•"/>
            </a:pPr>
            <a:r>
              <a:rPr lang="es-ES" dirty="0">
                <a:latin typeface="Arial" panose="020B0604020202020204" pitchFamily="34" charset="0"/>
                <a:ea typeface="Happy Monkey"/>
                <a:cs typeface="Arial" panose="020B0604020202020204" pitchFamily="34" charset="0"/>
                <a:sym typeface="Happy Monkey"/>
              </a:rPr>
              <a:t>Entregue fotos de sus seres queridos que desea que recordemos en la ofrenda de nuestra escuela antes del 10/21</a:t>
            </a:r>
          </a:p>
          <a:p>
            <a:pPr marL="285750" lvl="0" indent="-285750">
              <a:buFont typeface="Arial" panose="020B0604020202020204" pitchFamily="34" charset="0"/>
              <a:buChar char="•"/>
            </a:pPr>
            <a:r>
              <a:rPr lang="es-ES" dirty="0">
                <a:latin typeface="Arial" panose="020B0604020202020204" pitchFamily="34" charset="0"/>
                <a:ea typeface="Happy Monkey"/>
                <a:cs typeface="Arial" panose="020B0604020202020204" pitchFamily="34" charset="0"/>
                <a:sym typeface="Happy Monkey"/>
              </a:rPr>
              <a:t>Envíe calcetines usados ​​o nuevos en buen estado a personas sin hogar o necesitadas. La recolección de SOCKTOBER debe realizarse antes del 10/31</a:t>
            </a:r>
            <a:endParaRPr dirty="0">
              <a:latin typeface="Happy Monkey"/>
              <a:ea typeface="Happy Monkey"/>
              <a:cs typeface="Happy Monkey"/>
              <a:sym typeface="Happy Monkey"/>
            </a:endParaRPr>
          </a:p>
        </p:txBody>
      </p:sp>
      <p:sp>
        <p:nvSpPr>
          <p:cNvPr id="179" name="Google Shape;179;p20"/>
          <p:cNvSpPr txBox="1"/>
          <p:nvPr/>
        </p:nvSpPr>
        <p:spPr>
          <a:xfrm>
            <a:off x="1655625" y="6565875"/>
            <a:ext cx="3343858" cy="2461200"/>
          </a:xfrm>
          <a:prstGeom prst="rect">
            <a:avLst/>
          </a:prstGeom>
          <a:noFill/>
          <a:ln>
            <a:noFill/>
          </a:ln>
        </p:spPr>
        <p:txBody>
          <a:bodyPr spcFirstLastPara="1" wrap="square" lIns="91425" tIns="91425" rIns="91425" bIns="91425" anchor="t" anchorCtr="0">
            <a:noAutofit/>
          </a:bodyPr>
          <a:lstStyle/>
          <a:p>
            <a:pPr lvl="0"/>
            <a:r>
              <a:rPr lang="es-ES" dirty="0"/>
              <a:t>La cohorte de directores de Sullivan del Big </a:t>
            </a:r>
            <a:r>
              <a:rPr lang="es-ES" dirty="0" err="1"/>
              <a:t>Shoulders</a:t>
            </a:r>
            <a:r>
              <a:rPr lang="es-ES" dirty="0"/>
              <a:t> se reunió y sintió el llamado a actuar contra la violencia y la crisis migratoria. Como líderes católicos, lideraremos con fe, reuniendo a nuestras escuelas cada viernes de octubre a las 2:00 p. m. para orar por la paz en nuestras comunidades, nuestra ciudad, nuestra nación y nuestro mundo. Juntos, elevamos nuestras oraciones, confiando en que Él las escuchará.</a:t>
            </a:r>
            <a:endParaRPr dirty="0">
              <a:latin typeface="Happy Monkey"/>
              <a:ea typeface="Happy Monkey"/>
              <a:cs typeface="Happy Monkey"/>
              <a:sym typeface="Happy Monkey"/>
            </a:endParaRPr>
          </a:p>
        </p:txBody>
      </p:sp>
      <p:sp>
        <p:nvSpPr>
          <p:cNvPr id="180" name="Google Shape;180;p20"/>
          <p:cNvSpPr txBox="1"/>
          <p:nvPr/>
        </p:nvSpPr>
        <p:spPr>
          <a:xfrm>
            <a:off x="61620" y="1811668"/>
            <a:ext cx="5651938" cy="511232"/>
          </a:xfrm>
          <a:prstGeom prst="rect">
            <a:avLst/>
          </a:prstGeom>
          <a:noFill/>
          <a:ln>
            <a:noFill/>
          </a:ln>
        </p:spPr>
        <p:txBody>
          <a:bodyPr spcFirstLastPara="1" wrap="square" lIns="91425" tIns="91425" rIns="91425" bIns="91425" anchor="ctr" anchorCtr="0">
            <a:noAutofit/>
          </a:bodyPr>
          <a:lstStyle/>
          <a:p>
            <a:pPr lvl="0" algn="ctr"/>
            <a:r>
              <a:rPr lang="es-ES" sz="2200" dirty="0">
                <a:latin typeface="Pacifico"/>
                <a:ea typeface="Luckiest Guy"/>
                <a:cs typeface="Luckiest Guy"/>
                <a:sym typeface="Pacifico"/>
              </a:rPr>
              <a:t>Qué hacer cuando tienes inquietudes en el </a:t>
            </a:r>
            <a:r>
              <a:rPr lang="es-ES" sz="2200" dirty="0" err="1">
                <a:latin typeface="Pacifico"/>
                <a:ea typeface="Luckiest Guy"/>
                <a:cs typeface="Luckiest Guy"/>
                <a:sym typeface="Pacifico"/>
              </a:rPr>
              <a:t>salon</a:t>
            </a:r>
            <a:endParaRPr sz="2200" dirty="0">
              <a:latin typeface="Luckiest Guy"/>
              <a:ea typeface="Luckiest Guy"/>
              <a:cs typeface="Luckiest Guy"/>
              <a:sym typeface="Luckiest Guy"/>
            </a:endParaRPr>
          </a:p>
        </p:txBody>
      </p:sp>
      <p:sp>
        <p:nvSpPr>
          <p:cNvPr id="181" name="Google Shape;181;p20"/>
          <p:cNvSpPr txBox="1"/>
          <p:nvPr/>
        </p:nvSpPr>
        <p:spPr>
          <a:xfrm>
            <a:off x="5733068" y="1953678"/>
            <a:ext cx="1588173" cy="333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2400" dirty="0">
                <a:latin typeface="Pacifico"/>
                <a:ea typeface="Luckiest Guy"/>
                <a:cs typeface="Luckiest Guy"/>
                <a:sym typeface="Pacifico"/>
              </a:rPr>
              <a:t>Cambio de</a:t>
            </a:r>
            <a:endParaRPr sz="2400" dirty="0">
              <a:latin typeface="Luckiest Guy"/>
              <a:ea typeface="Luckiest Guy"/>
              <a:cs typeface="Luckiest Guy"/>
              <a:sym typeface="Luckiest Guy"/>
            </a:endParaRPr>
          </a:p>
        </p:txBody>
      </p:sp>
      <p:sp>
        <p:nvSpPr>
          <p:cNvPr id="182" name="Google Shape;182;p20"/>
          <p:cNvSpPr txBox="1"/>
          <p:nvPr/>
        </p:nvSpPr>
        <p:spPr>
          <a:xfrm>
            <a:off x="5449175" y="2173443"/>
            <a:ext cx="1871700" cy="3333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US" sz="2400" dirty="0">
                <a:latin typeface="Luckiest Guy"/>
                <a:ea typeface="Luckiest Guy"/>
                <a:cs typeface="Luckiest Guy"/>
                <a:sym typeface="Luckiest Guy"/>
              </a:rPr>
              <a:t>CALENDARIO</a:t>
            </a:r>
            <a:endParaRPr sz="2400" dirty="0">
              <a:latin typeface="Luckiest Guy"/>
              <a:ea typeface="Luckiest Guy"/>
              <a:cs typeface="Luckiest Guy"/>
              <a:sym typeface="Luckiest Guy"/>
            </a:endParaRPr>
          </a:p>
        </p:txBody>
      </p:sp>
      <p:sp>
        <p:nvSpPr>
          <p:cNvPr id="183" name="Google Shape;183;p20"/>
          <p:cNvSpPr txBox="1"/>
          <p:nvPr/>
        </p:nvSpPr>
        <p:spPr>
          <a:xfrm>
            <a:off x="5299472" y="5333672"/>
            <a:ext cx="1425900" cy="333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2000" dirty="0" err="1">
                <a:latin typeface="Pacifico"/>
                <a:ea typeface="Luckiest Guy"/>
                <a:cs typeface="Luckiest Guy"/>
                <a:sym typeface="Pacifico"/>
              </a:rPr>
              <a:t>Guarde</a:t>
            </a:r>
            <a:r>
              <a:rPr lang="en-US" sz="2000" dirty="0">
                <a:latin typeface="Pacifico"/>
                <a:ea typeface="Luckiest Guy"/>
                <a:cs typeface="Luckiest Guy"/>
                <a:sym typeface="Pacifico"/>
              </a:rPr>
              <a:t> la</a:t>
            </a:r>
            <a:endParaRPr sz="2000" dirty="0">
              <a:latin typeface="Luckiest Guy"/>
              <a:ea typeface="Luckiest Guy"/>
              <a:cs typeface="Luckiest Guy"/>
              <a:sym typeface="Luckiest Guy"/>
            </a:endParaRPr>
          </a:p>
        </p:txBody>
      </p:sp>
      <p:sp>
        <p:nvSpPr>
          <p:cNvPr id="184" name="Google Shape;184;p20"/>
          <p:cNvSpPr txBox="1"/>
          <p:nvPr/>
        </p:nvSpPr>
        <p:spPr>
          <a:xfrm>
            <a:off x="5919419" y="5500322"/>
            <a:ext cx="1472400" cy="333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a:latin typeface="Luckiest Guy"/>
                <a:ea typeface="Luckiest Guy"/>
                <a:cs typeface="Luckiest Guy"/>
                <a:sym typeface="Luckiest Guy"/>
              </a:rPr>
              <a:t>FECHA</a:t>
            </a:r>
            <a:endParaRPr sz="2000" dirty="0">
              <a:latin typeface="Luckiest Guy"/>
              <a:ea typeface="Luckiest Guy"/>
              <a:cs typeface="Luckiest Guy"/>
              <a:sym typeface="Luckiest Guy"/>
            </a:endParaRPr>
          </a:p>
        </p:txBody>
      </p:sp>
      <p:sp>
        <p:nvSpPr>
          <p:cNvPr id="185" name="Google Shape;185;p20"/>
          <p:cNvSpPr txBox="1"/>
          <p:nvPr/>
        </p:nvSpPr>
        <p:spPr>
          <a:xfrm>
            <a:off x="1463864" y="6291762"/>
            <a:ext cx="3040275" cy="474338"/>
          </a:xfrm>
          <a:prstGeom prst="rect">
            <a:avLst/>
          </a:prstGeom>
          <a:noFill/>
          <a:ln>
            <a:noFill/>
          </a:ln>
        </p:spPr>
        <p:txBody>
          <a:bodyPr spcFirstLastPara="1" wrap="square" lIns="91425" tIns="91425" rIns="91425" bIns="91425" anchor="ctr" anchorCtr="0">
            <a:noAutofit/>
          </a:bodyPr>
          <a:lstStyle/>
          <a:p>
            <a:pPr lvl="0" algn="ctr"/>
            <a:r>
              <a:rPr lang="en-US" sz="2400" dirty="0">
                <a:latin typeface="Pacifico"/>
                <a:ea typeface="Pacifico"/>
                <a:cs typeface="Pacifico"/>
                <a:sym typeface="Pacifico"/>
              </a:rPr>
              <a:t>Viernes de </a:t>
            </a:r>
            <a:r>
              <a:rPr lang="en-US" sz="2400" dirty="0" err="1">
                <a:latin typeface="Pacifico"/>
                <a:ea typeface="Pacifico"/>
                <a:cs typeface="Pacifico"/>
                <a:sym typeface="Pacifico"/>
              </a:rPr>
              <a:t>oración</a:t>
            </a:r>
            <a:endParaRPr sz="2400" dirty="0">
              <a:latin typeface="Luckiest Guy"/>
              <a:ea typeface="Luckiest Guy"/>
              <a:cs typeface="Luckiest Guy"/>
              <a:sym typeface="Luckiest Guy"/>
            </a:endParaRPr>
          </a:p>
        </p:txBody>
      </p:sp>
    </p:spTree>
    <p:extLst>
      <p:ext uri="{BB962C8B-B14F-4D97-AF65-F5344CB8AC3E}">
        <p14:creationId xmlns:p14="http://schemas.microsoft.com/office/powerpoint/2010/main" val="357745398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1118</TotalTime>
  <Words>740</Words>
  <Application>Microsoft Office PowerPoint</Application>
  <PresentationFormat>Custom</PresentationFormat>
  <Paragraphs>34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Pacifico</vt:lpstr>
      <vt:lpstr>Luckiest Guy</vt:lpstr>
      <vt:lpstr>Happy Monkey</vt: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Candy</dc:creator>
  <cp:lastModifiedBy>Teacher</cp:lastModifiedBy>
  <cp:revision>13</cp:revision>
  <cp:lastPrinted>2025-10-14T20:10:12Z</cp:lastPrinted>
  <dcterms:modified xsi:type="dcterms:W3CDTF">2025-10-15T13:01:53Z</dcterms:modified>
</cp:coreProperties>
</file>